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6" r:id="rId4"/>
  </p:sldMasterIdLst>
  <p:notesMasterIdLst>
    <p:notesMasterId r:id="rId7"/>
  </p:notesMasterIdLst>
  <p:sldIdLst>
    <p:sldId id="728" r:id="rId5"/>
    <p:sldId id="729" r:id="rId6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9B"/>
    <a:srgbClr val="FFFFFF"/>
    <a:srgbClr val="0000FF"/>
    <a:srgbClr val="E8E8E8"/>
    <a:srgbClr val="5FA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9" autoAdjust="0"/>
    <p:restoredTop sz="90541" autoAdjust="0"/>
  </p:normalViewPr>
  <p:slideViewPr>
    <p:cSldViewPr snapToGrid="0" snapToObjects="1">
      <p:cViewPr varScale="1">
        <p:scale>
          <a:sx n="103" d="100"/>
          <a:sy n="103" d="100"/>
        </p:scale>
        <p:origin x="68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14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C0E4350-B07F-4916-8E0D-51BADE596FAC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3D61289-BFD6-4619-AEFE-E9E56EF93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3912" y="1221998"/>
            <a:ext cx="9793288" cy="1653163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3912" y="2875161"/>
            <a:ext cx="4087813" cy="33922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56000"/>
          </a:blip>
          <a:srcRect/>
          <a:stretch>
            <a:fillRect/>
          </a:stretch>
        </p:blipFill>
        <p:spPr>
          <a:xfrm flipH="1">
            <a:off x="0" y="1066800"/>
            <a:ext cx="2009775" cy="5875536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75161"/>
            <a:ext cx="6250894" cy="4067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0157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3638"/>
            <a:ext cx="10972801" cy="4962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00F5-F29A-469F-A119-D872FE0BA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71154" y="126587"/>
            <a:ext cx="911563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005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4406903"/>
            <a:ext cx="940223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050" y="2906713"/>
            <a:ext cx="940223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00F5-F29A-469F-A119-D872FE0BA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7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00F5-F29A-469F-A119-D872FE0BA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071154" y="126587"/>
            <a:ext cx="911563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42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 bwMode="auto">
          <a:xfrm>
            <a:off x="0" y="3737114"/>
            <a:ext cx="12192000" cy="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6096000" y="1086678"/>
            <a:ext cx="0" cy="5771322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354542" y="1298713"/>
            <a:ext cx="5386917" cy="2402429"/>
          </a:xfrm>
          <a:prstGeom prst="rect">
            <a:avLst/>
          </a:prstGeom>
        </p:spPr>
        <p:txBody>
          <a:bodyPr vert="horz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1"/>
          </p:nvPr>
        </p:nvSpPr>
        <p:spPr>
          <a:xfrm>
            <a:off x="354542" y="4049457"/>
            <a:ext cx="5386917" cy="1560626"/>
          </a:xfrm>
          <a:prstGeom prst="rect">
            <a:avLst/>
          </a:prstGeom>
        </p:spPr>
        <p:txBody>
          <a:bodyPr vert="horz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13"/>
          </p:nvPr>
        </p:nvSpPr>
        <p:spPr>
          <a:xfrm>
            <a:off x="6450542" y="4049456"/>
            <a:ext cx="5386917" cy="2808544"/>
          </a:xfrm>
          <a:prstGeom prst="rect">
            <a:avLst/>
          </a:prstGeom>
        </p:spPr>
        <p:txBody>
          <a:bodyPr vert="horz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354540" y="5929912"/>
            <a:ext cx="5386917" cy="907066"/>
          </a:xfrm>
          <a:prstGeom prst="rect">
            <a:avLst/>
          </a:prstGeom>
        </p:spPr>
        <p:txBody>
          <a:bodyPr vert="horz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788"/>
            </a:lvl4pPr>
            <a:lvl5pPr>
              <a:defRPr sz="788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2"/>
          <p:cNvSpPr>
            <a:spLocks noGrp="1"/>
          </p:cNvSpPr>
          <p:nvPr>
            <p:ph type="pic" idx="22"/>
          </p:nvPr>
        </p:nvSpPr>
        <p:spPr>
          <a:xfrm>
            <a:off x="6450540" y="1086677"/>
            <a:ext cx="5386917" cy="261446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400">
                <a:latin typeface="+mn-lt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538185" y="142768"/>
            <a:ext cx="9115630" cy="715962"/>
          </a:xfrm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dirty="0"/>
              <a:t>Project Title</a:t>
            </a:r>
            <a:br>
              <a:rPr lang="en-US" dirty="0"/>
            </a:br>
            <a:r>
              <a:rPr lang="en-US" dirty="0"/>
              <a:t>Team Name (University)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5"/>
          </p:nvPr>
        </p:nvSpPr>
        <p:spPr>
          <a:xfrm rot="5400000">
            <a:off x="11303275" y="1620857"/>
            <a:ext cx="1422900" cy="354547"/>
          </a:xfrm>
        </p:spPr>
        <p:txBody>
          <a:bodyPr/>
          <a:lstStyle>
            <a:lvl1pPr>
              <a:defRPr sz="9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6"/>
          </p:nvPr>
        </p:nvSpPr>
        <p:spPr>
          <a:xfrm rot="5400000">
            <a:off x="10566928" y="3780106"/>
            <a:ext cx="2895600" cy="354543"/>
          </a:xfrm>
        </p:spPr>
        <p:txBody>
          <a:bodyPr/>
          <a:lstStyle>
            <a:lvl1pPr>
              <a:defRPr sz="900">
                <a:latin typeface="+mn-lt"/>
              </a:defRPr>
            </a:lvl1pPr>
          </a:lstStyle>
          <a:p>
            <a:r>
              <a:rPr lang="en-US"/>
              <a:t>NASA INTERNAL ONLY DO NOT DISTRIBUTE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7"/>
          </p:nvPr>
        </p:nvSpPr>
        <p:spPr>
          <a:xfrm>
            <a:off x="11848494" y="6492876"/>
            <a:ext cx="343506" cy="365125"/>
          </a:xfrm>
        </p:spPr>
        <p:txBody>
          <a:bodyPr/>
          <a:lstStyle>
            <a:lvl1pPr>
              <a:defRPr sz="900">
                <a:latin typeface="+mn-lt"/>
              </a:defRPr>
            </a:lvl1pPr>
          </a:lstStyle>
          <a:p>
            <a:fld id="{776300F5-F29A-469F-A119-D872FE0BA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2351" y="1014655"/>
            <a:ext cx="5389107" cy="2840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>
                <a:latin typeface="+mn-lt"/>
              </a:rPr>
              <a:t>Project Description/</a:t>
            </a:r>
            <a:r>
              <a:rPr lang="en-US" sz="1400" b="1" u="sng" baseline="0" dirty="0">
                <a:latin typeface="+mn-lt"/>
              </a:rPr>
              <a:t>Requirements</a:t>
            </a:r>
            <a:endParaRPr lang="en-US" sz="1400" b="1" u="sng" dirty="0">
              <a:latin typeface="+mn-lt"/>
            </a:endParaRPr>
          </a:p>
          <a:p>
            <a:endParaRPr lang="en-US" sz="1400" b="1" u="sng" dirty="0">
              <a:latin typeface="+mn-lt"/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383738" y="3754544"/>
            <a:ext cx="5389107" cy="2840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>
                <a:latin typeface="+mn-lt"/>
              </a:rPr>
              <a:t>Current Status</a:t>
            </a:r>
          </a:p>
          <a:p>
            <a:endParaRPr lang="en-US" sz="1400" b="1" u="sng" dirty="0">
              <a:latin typeface="+mn-lt"/>
            </a:endParaRPr>
          </a:p>
        </p:txBody>
      </p:sp>
      <p:sp>
        <p:nvSpPr>
          <p:cNvPr id="38" name="TextBox 37"/>
          <p:cNvSpPr txBox="1"/>
          <p:nvPr userDrawn="1"/>
        </p:nvSpPr>
        <p:spPr>
          <a:xfrm>
            <a:off x="343507" y="5627969"/>
            <a:ext cx="5389107" cy="2840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>
                <a:latin typeface="+mn-lt"/>
              </a:rPr>
              <a:t>Risks/Issues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6449445" y="3766641"/>
            <a:ext cx="5389107" cy="2840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>
                <a:latin typeface="+mn-lt"/>
              </a:rPr>
              <a:t>Milestones</a:t>
            </a:r>
          </a:p>
          <a:p>
            <a:endParaRPr lang="en-US" sz="14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130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8185" y="145067"/>
            <a:ext cx="911563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63638"/>
            <a:ext cx="10972801" cy="4962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00F5-F29A-469F-A119-D872FE0BA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Line 302"/>
          <p:cNvSpPr>
            <a:spLocks noChangeShapeType="1"/>
          </p:cNvSpPr>
          <p:nvPr/>
        </p:nvSpPr>
        <p:spPr bwMode="auto">
          <a:xfrm>
            <a:off x="57553" y="990603"/>
            <a:ext cx="118738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" y="37205"/>
            <a:ext cx="942769" cy="83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1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3" r:id="rId4"/>
    <p:sldLayoutId id="2147484227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/>
              <a:t>Campaign Date</a:t>
            </a:r>
          </a:p>
          <a:p>
            <a:r>
              <a:rPr lang="en-US" dirty="0"/>
              <a:t>Reviews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High Level Tasks 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idx="22"/>
          </p:nvPr>
        </p:nvSpPr>
        <p:spPr/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6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IRAD</a:t>
            </a:r>
          </a:p>
          <a:p>
            <a:r>
              <a:rPr lang="en-US" altLang="en-US" dirty="0"/>
              <a:t>Fully characterizing the ultraviolet exposure of the balloon and associate materials in-flight will allow for a greater understanding of material degradation in-flight. This will help design materials to withstand ultra-long duration missions and decided if certain materials can be reused which will increase safety parameters and lower costs. </a:t>
            </a:r>
          </a:p>
          <a:p>
            <a:r>
              <a:rPr lang="en-US" altLang="en-US" dirty="0"/>
              <a:t>Build a custom sensor package that can fly as a piggyback on multiple missions. Sensor package should be able to be modified and allow for additional sensors.  Data storage onboard and independent of all CSBF power/equipment.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April 2021</a:t>
            </a:r>
          </a:p>
          <a:p>
            <a:r>
              <a:rPr lang="en-US" dirty="0"/>
              <a:t>Drew is completing software design and testing</a:t>
            </a:r>
          </a:p>
          <a:p>
            <a:r>
              <a:rPr lang="en-US" dirty="0"/>
              <a:t>Final wiring schematic is in progress and final layout of hardware</a:t>
            </a:r>
          </a:p>
          <a:p>
            <a:r>
              <a:rPr lang="en-US" dirty="0"/>
              <a:t>Structural analysis packet is in progress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r>
              <a:rPr lang="en-US" dirty="0"/>
              <a:t>Additional purchases may be needed for hardware</a:t>
            </a:r>
          </a:p>
          <a:p>
            <a:r>
              <a:rPr lang="en-US" dirty="0"/>
              <a:t>Must allocate remaining funds by 5/1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80902" y="142768"/>
            <a:ext cx="10119426" cy="715962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Wallops Ambient Light Radiometer &amp; Ultraviolet Sensor Suite (WALRUSS) </a:t>
            </a:r>
            <a:br>
              <a:rPr lang="en-US" altLang="en-US" sz="2400" dirty="0"/>
            </a:br>
            <a:r>
              <a:rPr lang="en-US" altLang="en-US" sz="2400" dirty="0"/>
              <a:t>Sarah Roth – University of Wallops</a:t>
            </a:r>
            <a:endParaRPr lang="en-US" sz="2400" dirty="0"/>
          </a:p>
        </p:txBody>
      </p:sp>
      <p:graphicFrame>
        <p:nvGraphicFramePr>
          <p:cNvPr id="20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090325"/>
              </p:ext>
            </p:extLst>
          </p:nvPr>
        </p:nvGraphicFramePr>
        <p:xfrm>
          <a:off x="6450013" y="4026763"/>
          <a:ext cx="5524273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9411">
                  <a:extLst>
                    <a:ext uri="{9D8B030D-6E8A-4147-A177-3AD203B41FA5}">
                      <a16:colId xmlns:a16="http://schemas.microsoft.com/office/drawing/2014/main" val="3715689138"/>
                    </a:ext>
                  </a:extLst>
                </a:gridCol>
                <a:gridCol w="1164862">
                  <a:extLst>
                    <a:ext uri="{9D8B030D-6E8A-4147-A177-3AD203B41FA5}">
                      <a16:colId xmlns:a16="http://schemas.microsoft.com/office/drawing/2014/main" val="350362310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Work</a:t>
                      </a:r>
                      <a:r>
                        <a:rPr lang="en-US" sz="1100" baseline="0" dirty="0"/>
                        <a:t> Plan/ Quad Chart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9/30/2020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965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Source ozone sensors/ solar power</a:t>
                      </a:r>
                      <a:r>
                        <a:rPr lang="en-US" sz="1100" baseline="0" dirty="0"/>
                        <a:t> components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9/30/2020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991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Software requirements </a:t>
                      </a:r>
                      <a:r>
                        <a:rPr lang="en-US" sz="1100" baseline="0" dirty="0"/>
                        <a:t>delivered to 589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10/15/2021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3320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Flight application submitted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12/20/2021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096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Structural Analysis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 and Paperwork submitted to MM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4/15/2021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8891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Bench testing complete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5/1/2021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368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T-</a:t>
                      </a:r>
                      <a:r>
                        <a:rPr lang="en-US" sz="1100" dirty="0" err="1"/>
                        <a:t>Vac</a:t>
                      </a:r>
                      <a:r>
                        <a:rPr lang="en-US" sz="1100" dirty="0"/>
                        <a:t> testing complete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6/30/2021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5349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Integration at Ft. Sumner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8/1/2021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88405"/>
                  </a:ext>
                </a:extLst>
              </a:tr>
            </a:tbl>
          </a:graphicData>
        </a:graphic>
      </p:graphicFrame>
      <p:pic>
        <p:nvPicPr>
          <p:cNvPr id="23" name="Picture Placeholder 22"/>
          <p:cNvPicPr>
            <a:picLocks noGrp="1" noChangeAspect="1"/>
          </p:cNvPicPr>
          <p:nvPr>
            <p:ph type="pic" idx="2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54" t="3381" r="-18754" b="841"/>
          <a:stretch/>
        </p:blipFill>
        <p:spPr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 rot="19388087">
            <a:off x="2562447" y="2941255"/>
            <a:ext cx="70458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844517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46236F837C043BBADC80F8F9A74D7" ma:contentTypeVersion="10" ma:contentTypeDescription="Create a new document." ma:contentTypeScope="" ma:versionID="aaab26eaf6aa8d0b932c5cd7ee4c5b6e">
  <xsd:schema xmlns:xsd="http://www.w3.org/2001/XMLSchema" xmlns:xs="http://www.w3.org/2001/XMLSchema" xmlns:p="http://schemas.microsoft.com/office/2006/metadata/properties" xmlns:ns2="1c148e24-bf40-4d92-91b2-d1c3629710c2" targetNamespace="http://schemas.microsoft.com/office/2006/metadata/properties" ma:root="true" ma:fieldsID="18f283ac1b5f6cfc6d6ea3198fb759f9" ns2:_="">
    <xsd:import namespace="1c148e24-bf40-4d92-91b2-d1c3629710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48e24-bf40-4d92-91b2-d1c362971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7D953F-3027-4271-A5E7-CA1B39E2DF8D}"/>
</file>

<file path=customXml/itemProps2.xml><?xml version="1.0" encoding="utf-8"?>
<ds:datastoreItem xmlns:ds="http://schemas.openxmlformats.org/officeDocument/2006/customXml" ds:itemID="{0D230225-2B21-41E6-9CC8-C7AFB08FA0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518380-6B1F-4803-9D86-BF10F22C1DA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6f08cf0-0f3e-4ee5-ae36-dca51c7543f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40433</TotalTime>
  <Words>203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Wallops Ambient Light Radiometer &amp; Ultraviolet Sensor Suite (WALRUSS)  Sarah Roth – University of Wallops</vt:lpstr>
    </vt:vector>
  </TitlesOfParts>
  <Company>LM ES&amp;S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LMIT ODIN</dc:creator>
  <cp:lastModifiedBy>Roth, Sarah (WFF-8200)</cp:lastModifiedBy>
  <cp:revision>563</cp:revision>
  <cp:lastPrinted>2020-01-22T15:34:10Z</cp:lastPrinted>
  <dcterms:created xsi:type="dcterms:W3CDTF">2010-07-19T07:47:21Z</dcterms:created>
  <dcterms:modified xsi:type="dcterms:W3CDTF">2022-03-02T17:52:14Z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0x010100BDA46236F837C043BBADC80F8F9A74D7</vt:lpwstr>
  </property>
</Properties>
</file>